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19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Otsikkodia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chemeClr val="lt1"/>
              </a:buClr>
              <a:buFont typeface="Calibri"/>
              <a:buNone/>
              <a:defRPr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chemeClr val="lt1"/>
              </a:buClr>
              <a:buFont typeface="Calibri"/>
              <a:buNone/>
              <a:defRPr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chemeClr val="lt1"/>
              </a:buClr>
              <a:buFont typeface="Calibri"/>
              <a:buNone/>
              <a:defRPr sz="2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>
  <p:cSld name="Otsikko ja pystysuora teksti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>
  <p:cSld name="Pystysuora otsikko ja teksti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Otsikko ja sisältö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>
  <p:cSld name="Osan ylätunnist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chemeClr val="lt1"/>
              </a:buClr>
              <a:buFont typeface="Calibri"/>
              <a:buNone/>
              <a:defRPr sz="2000">
                <a:solidFill>
                  <a:schemeClr val="lt1"/>
                </a:solidFill>
              </a:defRPr>
            </a:lvl1pPr>
            <a:lvl2pPr marL="457200" indent="0" rtl="0">
              <a:buClr>
                <a:schemeClr val="lt1"/>
              </a:buClr>
              <a:buFont typeface="Calibri"/>
              <a:buNone/>
              <a:defRPr sz="1800">
                <a:solidFill>
                  <a:schemeClr val="lt1"/>
                </a:solidFill>
              </a:defRPr>
            </a:lvl2pPr>
            <a:lvl3pPr marL="914400" indent="0" rtl="0">
              <a:buClr>
                <a:schemeClr val="lt1"/>
              </a:buClr>
              <a:buFont typeface="Calibri"/>
              <a:buNone/>
              <a:defRPr sz="1600">
                <a:solidFill>
                  <a:schemeClr val="lt1"/>
                </a:solidFill>
              </a:defRPr>
            </a:lvl3pPr>
            <a:lvl4pPr marL="13716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4pPr>
            <a:lvl5pPr marL="18288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5pPr>
            <a:lvl6pPr marL="22860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6pPr>
            <a:lvl7pPr marL="27432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7pPr>
            <a:lvl8pPr marL="32004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8pPr>
            <a:lvl9pPr marL="3657600" indent="0" rtl="0">
              <a:buClr>
                <a:schemeClr val="lt1"/>
              </a:buClr>
              <a:buFont typeface="Calibri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Kaksi sisältökohdetta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>
  <p:cSld name="Vertailu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Vain otsikko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Tyhjä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>
  <p:cSld name="Otsikollinen sisältö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>
  <p:cSld name="Otsikollinen kuva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chemeClr val="lt1"/>
              </a:buClr>
              <a:buFont typeface="Calibri"/>
              <a:buNone/>
              <a:defRPr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buClr>
                <a:schemeClr val="lt1"/>
              </a:buClr>
              <a:buFont typeface="Calibri"/>
              <a:buNone/>
              <a:defRPr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buClr>
                <a:schemeClr val="lt1"/>
              </a:buClr>
              <a:buFont typeface="Calibri"/>
              <a:buNone/>
              <a:defRPr sz="2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buClr>
                <a:schemeClr val="lt1"/>
              </a:buClr>
              <a:buFont typeface="Calibri"/>
              <a:buNone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dk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lt1"/>
              </a:buClr>
              <a:buFont typeface="Calibri"/>
              <a:buChar char="•"/>
              <a:defRPr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lt1"/>
              </a:buClr>
              <a:buFont typeface="Calibri"/>
              <a:buChar char="–"/>
              <a:defRPr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buClr>
                <a:schemeClr val="lt1"/>
              </a:buClr>
              <a:buFont typeface="Calibri"/>
              <a:buChar char="•"/>
              <a:defRPr sz="2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–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»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lt1"/>
              </a:buClr>
              <a:buFont typeface="Calibri"/>
              <a:buChar char="•"/>
              <a:defRPr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85800" y="6604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  <p:sp>
        <p:nvSpPr>
          <p:cNvPr id="81" name="Shape 81"/>
          <p:cNvSpPr/>
          <p:nvPr/>
        </p:nvSpPr>
        <p:spPr>
          <a:xfrm>
            <a:off x="2755900" y="2337838"/>
            <a:ext cx="3632199" cy="2425972"/>
          </a:xfrm>
          <a:prstGeom prst="frame">
            <a:avLst>
              <a:gd name="adj1" fmla="val 1003"/>
            </a:avLst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2" name="Shape 82"/>
          <p:cNvSpPr/>
          <p:nvPr/>
        </p:nvSpPr>
        <p:spPr>
          <a:xfrm>
            <a:off x="2779417" y="2362928"/>
            <a:ext cx="3596923" cy="239400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3" name="Shape 83"/>
          <p:cNvSpPr txBox="1">
            <a:spLocks noGrp="1"/>
          </p:cNvSpPr>
          <p:nvPr>
            <p:ph type="subTitle" idx="1"/>
          </p:nvPr>
        </p:nvSpPr>
        <p:spPr>
          <a:xfrm>
            <a:off x="1371600" y="5003800"/>
            <a:ext cx="6400799" cy="1536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mallit Helena Rajalinna, Pauliina Venho ja Pete Stockley</a:t>
            </a:r>
          </a:p>
          <a:p>
            <a:pPr marL="0" marR="0" lvl="0" indent="0" algn="ctr" rtl="0">
              <a:spcBef>
                <a:spcPts val="32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sisältöasiantuntija ja valokuvat Harri Pulliainen © 2013 Espoo</a:t>
            </a:r>
          </a:p>
          <a:p>
            <a:pPr marL="0" marR="0" lvl="0" indent="0" algn="ctr" rtl="0">
              <a:spcBef>
                <a:spcPts val="32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tuotanto työryhmä /InnoOmnia, oppimisratkaisut</a:t>
            </a:r>
          </a:p>
          <a:p>
            <a:pPr marL="0" marR="0" lvl="0" indent="0" algn="ctr" rtl="0">
              <a:spcBef>
                <a:spcPts val="32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26.11.2013 </a:t>
            </a:r>
          </a:p>
          <a:p>
            <a:pPr marL="0" marR="0" lvl="0" indent="0" algn="ctr" rtl="0">
              <a:spcBef>
                <a:spcPts val="32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vrs. 2.1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vinkki: yleensä kuvataan siten, että kohteen/henkilön silmät ja linssi ovat samalla tasolla (neutraali kuvakulma)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jos kuvaat yläkuvakulmasta näyttää kohde videon katsojaan nähden pieneltä tai alisteiselta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jos kuvaat alhaalta, vaikuttaa kohde itseään suuremmalta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nämä ovat tehokeinoja, joita käytetään vain jos haetaan yllä mainittua vaikutelmaa </a:t>
            </a:r>
          </a:p>
          <a:p>
            <a:endParaRPr/>
          </a:p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vinkki: vaihda välillä kameran paikkaa ja suuntaa, mutta huomaa, että liian pientä muutosta saatetaan pitää virheenä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vinkki: ota tarpeeksi pitkiä otoksia (esim. laske kymmeneen tai kahteenkymmeneen ennen kuin lopetat kuvan oton)</a:t>
            </a:r>
          </a:p>
          <a:p>
            <a:endParaRPr/>
          </a:p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Miten tehdään hyvä ääni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hyvä ääni tehdään siten, että mikrofoni on mahdollisimman lähellä puhujaa (puhujan edessä tai pään päällä) – puheesta saa selvää eikä ole kaikua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tehosteäänet ja musiikki luovat tunnelmaa, antavat merkityksiä ja yhdistävät yksittäiset kuvat (otokset) kohtauksiksi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instrumentaalimusiikki toimii paremmin kuin laulut tai sellainen musiikki, jossa on tunnistettava melodia tai kertosäe, joka saattaa viedä huomion pois itse tarinasta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kuvauspaikalla ei saa olla häiritsevää melua, hurinaa tai kolinaa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jos kuvauspaikalla soi taustalla musiikki, leikkaaminen myöhemmin on lähes mahdotonta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ei kahisevia vaatteita tai kiliseviä metalliesineitä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ei kynän tms. napsuttelua mikrofonin vieressä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ei kovakorkoisia kenkiä kovalla lattialla</a:t>
            </a:r>
          </a:p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Valaisusta pari vinkkiä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valaisulla muotoillaan kohdetta ja luodaan tunnelmaa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heijastimella (refle) voi suunnata valoa ja esim. pehmentää valon kontrastia kasvoilla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kolmipistevalaisulla voi parantaa kuvan laatua (käytetään kolmea valosuuntaa, jotka ovat päävalo, tasoitusvalo ja hiusvalo)</a:t>
            </a:r>
          </a:p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Puvustuksesta ja maskeerauksesta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ei mustia, valkoisia, (tiheä)raidallisia tai pilkullisia vaateita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ei väriyhdistelmiä, joissa on suuri kontrasti – yleensä videokuvassa parhaiten toimivat vaatteet ovat kaikki vaaleita tai esim. pastellisävyisiä – paitsi jos vaatetuksella halutaan korostaa jotain, karakterisoida henkilöä tai kertoa tarinaa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ei liian voimakkaita meikkejä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puuterilla saa poistettu häiritsevän kiillon otsalta</a:t>
            </a:r>
          </a:p>
          <a:p>
            <a:endParaRPr/>
          </a:p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Mikä on suojaviiva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Suojaviiva on kuvitteellinen linja esim. kahden henkilön välissä, kun he katsovat toisiaan (katseen suunta). Kuvaustilanteessa kamera ei saa ylittää suojaviivaa vaan henkilöt kuvataan aina viivan samalta puolelta.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Suojaviiva muodostuu myös jonkin liikkeen suunnan mukaan, esim. kävelyn suunnan mukaan, jolloin kameran täytyy aina olla samalla puolella toimintaa.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Mikä on klaffivirhe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Klaffivirhe (jatkuvuusvirhe) tulee, kun valmiissa videossa jokin asia eri kuvissa on muuttunut häiritsevällä tavalla, esim. jossakin kuvassa on väärän värinen paita tai juomalasissa nesteen määrä vaihtelee.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Klaffivirhe voi johtua myös siitä, että valo on erilainen eri kuvissa.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Klaffivirhe estetään huolellisella suunnittelulla ja sopimalla kuvaustilanteessa siitä, miten asiat eri otoksia kuvatessa tehdään.</a:t>
            </a:r>
          </a:p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Yleisiä virheitä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liian pieni kuvakoon vaihto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liian suuri kuvakoon vaihto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liian pieni kamera/kuvasuunnan vaihto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vastavaloon kuvaaminen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klaffivirhe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suojaviivavirhe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liian lyhyitä otoksia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liian vähän otoksia ja eri kuvakokoja</a:t>
            </a:r>
          </a:p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1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1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1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4434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95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Miten kuvataan videotarina</a:t>
            </a:r>
          </a:p>
          <a:p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lang="fi-FI" sz="295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Hyvässä tarinassa 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lang="fi-FI" sz="295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tarinassa on alku, keskikohta ja loppu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lang="fi-FI" sz="295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päähenkilö/päähenkilöitä sekä muita henkilöitä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lang="fi-FI" sz="295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päälause kertoo, mistä videossa on kyse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lang="fi-FI" sz="295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näkökulman käyttö tekee tarinasta mielenkiintoisen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lt1"/>
              </a:buClr>
              <a:buSzPct val="98333"/>
              <a:buFont typeface="Calibri"/>
              <a:buChar char="•"/>
            </a:pPr>
            <a:r>
              <a:rPr lang="fi-FI" sz="295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mietitään etukäteen, millainen kerrontatapa ja     -tyyli valitaan</a:t>
            </a:r>
          </a:p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443400"/>
            <a:ext cx="8229600" cy="47815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Yleensä tarinassa on ns. draaman kaari, jossa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esittelyjaksossa esitellään henkilöt ja tilanne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konflikti –  jokin asia tai teko käynnistää toiminnan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nouseva toiminta, jossa tarina etenee ja seurataan sitä, millaisia esteitä tai asioita selvitetään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kliimaksi, jossa esteet on voitettu tai asiat on selvitetty – jos tarinassa on päähenkilö, jonka kohtaloon on samaistuttu, katsoja kokee tässä vaiheessa helpotusta loppuratkaisusta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lopussa on ns. häivytys, joka päättää tarinan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4434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-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
mielenkiintoisesti etenevässä tarinassa pohjustetaan tai annetaan vihjeitä tulevasta asioista tai tapahtumasta (istutus), joka näytetään tai josta kerrotaan myöhemmin (lunastus)</a:t>
            </a:r>
          </a:p>
          <a:p>
            <a:endParaRPr/>
          </a:p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229600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Kuvaaminen, otokset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kahdeksan kuvakoon järjestelmä perustuu ihmisen mittasuhteisiin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kuvakokojen käyttäminen helpottaa kuvaamista ja helpottaa kommunikointia kuvaustilanteessa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usein kun kuvataan ihmistä, sovitaan etukäteen mitä muutamaa kuvakokoa käytetään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kun kuvataan jotain muuta kuin ihmistä, käytetään yleensä vain kuvakokoja YK, PK ja LK</a:t>
            </a:r>
          </a:p>
          <a:p>
            <a:pPr marL="0" marR="0" lvl="0" indent="0" algn="ctr" rtl="0">
              <a:spcBef>
                <a:spcPts val="40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(Kuvakokojärjestelmä esitellään seuraavalla sivulla)</a:t>
            </a:r>
          </a:p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229600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8-portainen kuvakokojärjestelmä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-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erikoislähikuva ELK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-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lähikuva LK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-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puolilähikuva PLK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-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puolikuva PK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-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laaja puolikuva LPK (tai suuri puolikuva SPK)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-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kokokuva KK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-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laaja kokokuva LKK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-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yleiskuva YK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1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1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229600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puhe välittää tietoa katsojalle: kertoja (Voice Over, VO), yksinpuhelu (monologi) tai keskustelu (dialogi) – esim. kertojan äänen voi lisätä myös jälkikäteen leikkausvaiheessa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jos kuvataan keskustelu, käytetään vastakuvia ja otetaan yleiskuva (YK) tilanteesta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haastattelua kuvatessa on haastattelija kameran vieressä, jolloin vastaajan katseen suunta on hyvä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kuvituskuvaa käytetään puheen (tai musiikin) kuvittamisessa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229600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mieti mielenkiintoinen aloituskuva, esim. otos , joka herättää kiinnostusta, tai otos, joka näyttää tilan tai paikan (establishing shot)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hyvä loppukuva saa katsojan pohtimaan näkemäänsä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näkökulmaotoksissa (POV eli Point of View -Shot) asiat nähdään henkilön perspektiivistä katsottuna –  yleensä näytetään ensin, kuka katsoo ja katseen suunta, ja sitten se, mitä hän näkee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OTS (over the shoulder -otos) kuvataan henkilön olkapään takaa</a:t>
            </a:r>
          </a:p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199" y="1443400"/>
            <a:ext cx="8573136" cy="4922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vinkki: mieti tai sovi muiden kuvaajien kanssa etukäteen käytettävät kuvakoot, esim. LKK, SPK, PLK </a:t>
            </a:r>
            <a:r>
              <a:rPr lang="fi-FI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tai</a:t>
            </a: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KK, PK, LK (liian pientä tai suurta kuvakoon muutosta pidetään yleensä virheenä)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100000"/>
              <a:buFont typeface="Calibri"/>
              <a:buChar char="•"/>
            </a:pPr>
            <a:r>
              <a:rPr lang="fi-FI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vinkki: ota kerralla useita kuvakokoja (kun esim. kuvataan kuvituskuvaa, otetaan aina samasta kohteesta 2 tai 3 erikokoista kuvaa – leikkausvaiheessa saadaan kuvakerronnasta sujuvampaa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OHJEITA VIDEOKUVAAMISEEN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 Musta 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930</Words>
  <Application>Microsoft Macintosh PowerPoint</Application>
  <PresentationFormat>On-screen Show (4:3)</PresentationFormat>
  <Paragraphs>103</Paragraphs>
  <Slides>18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 Musta 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  <vt:lpstr>OHJEITA VIDEOKUVAAMISEEN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OHJEITA VIDEOKUVAAMISEEN</dc:title>
  <cp:lastModifiedBy>Helena Rajalinna</cp:lastModifiedBy>
  <cp:revision>1</cp:revision>
  <dcterms:created xsi:type="dcterms:W3CDTF">2013-12-04T13:39:36Z</dcterms:created>
  <dcterms:modified xsi:type="dcterms:W3CDTF">2013-12-04T13:39:58Z</dcterms:modified>
</cp:coreProperties>
</file>